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3" r:id="rId2"/>
    <p:sldId id="265" r:id="rId3"/>
    <p:sldId id="266" r:id="rId4"/>
    <p:sldId id="267" r:id="rId5"/>
    <p:sldId id="268" r:id="rId6"/>
    <p:sldId id="256" r:id="rId7"/>
    <p:sldId id="257" r:id="rId8"/>
    <p:sldId id="258" r:id="rId9"/>
    <p:sldId id="260" r:id="rId10"/>
    <p:sldId id="262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0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166E04-A383-4556-B2B8-52A6303EEF7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C8E71F-B21D-46DA-B58A-7734D3CC7E0E}">
      <dgm:prSet custT="1"/>
      <dgm:spPr>
        <a:solidFill>
          <a:schemeClr val="tx2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/>
          <a:r>
            <a:rPr lang="ru-RU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Цели строительного контроля:</a:t>
          </a:r>
          <a:endParaRPr lang="ru-RU" sz="3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02F05A-FBDB-453C-B014-0D5ABC17F47F}" type="parTrans" cxnId="{F7F1FEB9-76D0-4B33-BC07-95E1D8F194A1}">
      <dgm:prSet/>
      <dgm:spPr/>
      <dgm:t>
        <a:bodyPr/>
        <a:lstStyle/>
        <a:p>
          <a:endParaRPr lang="ru-RU"/>
        </a:p>
      </dgm:t>
    </dgm:pt>
    <dgm:pt modelId="{744190D4-E4B6-498F-B1E6-BC3C8020B611}" type="sibTrans" cxnId="{F7F1FEB9-76D0-4B33-BC07-95E1D8F194A1}">
      <dgm:prSet/>
      <dgm:spPr/>
      <dgm:t>
        <a:bodyPr/>
        <a:lstStyle/>
        <a:p>
          <a:endParaRPr lang="ru-RU"/>
        </a:p>
      </dgm:t>
    </dgm:pt>
    <dgm:pt modelId="{64ECC5CC-7A52-4920-953D-A9F5704561FA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применения строительных материалов, указанных в </a:t>
          </a:r>
          <a:r>
            <a:rPr lang="ru-RU" sz="24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проекте 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BB9FF3-AE47-4581-B512-A9D50F26B9AF}" type="parTrans" cxnId="{68B8D7A7-9735-4D85-9C94-501A9E84FAEA}">
      <dgm:prSet/>
      <dgm:spPr/>
      <dgm:t>
        <a:bodyPr/>
        <a:lstStyle/>
        <a:p>
          <a:endParaRPr lang="ru-RU"/>
        </a:p>
      </dgm:t>
    </dgm:pt>
    <dgm:pt modelId="{EB1018A1-B7AA-49FE-AD90-AEB45EEF5100}" type="sibTrans" cxnId="{68B8D7A7-9735-4D85-9C94-501A9E84FAEA}">
      <dgm:prSet/>
      <dgm:spPr/>
      <dgm:t>
        <a:bodyPr/>
        <a:lstStyle/>
        <a:p>
          <a:endParaRPr lang="ru-RU"/>
        </a:p>
      </dgm:t>
    </dgm:pt>
    <dgm:pt modelId="{07ADFFA9-3F3A-4526-8318-824B216DCE01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выполнения проекта без превышения </a:t>
          </a:r>
          <a:r>
            <a:rPr lang="ru-RU" sz="24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сметной стоимости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176C8E-C514-4D03-83E1-BDE5BC008E57}" type="parTrans" cxnId="{EC69CB64-D5E4-4FAC-90FC-1DFE67C0108D}">
      <dgm:prSet/>
      <dgm:spPr/>
      <dgm:t>
        <a:bodyPr/>
        <a:lstStyle/>
        <a:p>
          <a:endParaRPr lang="ru-RU"/>
        </a:p>
      </dgm:t>
    </dgm:pt>
    <dgm:pt modelId="{B8167D08-B532-413C-9D5C-FAC0D8D72E2D}" type="sibTrans" cxnId="{EC69CB64-D5E4-4FAC-90FC-1DFE67C0108D}">
      <dgm:prSet/>
      <dgm:spPr/>
      <dgm:t>
        <a:bodyPr/>
        <a:lstStyle/>
        <a:p>
          <a:endParaRPr lang="ru-RU"/>
        </a:p>
      </dgm:t>
    </dgm:pt>
    <dgm:pt modelId="{99F87999-D793-42E8-BD16-BFC43E41103A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высокого качества строительства.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3B70F9-B34C-47A9-ADB0-25D3B0C62C6B}" type="sibTrans" cxnId="{FE270B84-9F2C-444C-A1F1-11560CECBB86}">
      <dgm:prSet/>
      <dgm:spPr/>
      <dgm:t>
        <a:bodyPr/>
        <a:lstStyle/>
        <a:p>
          <a:endParaRPr lang="ru-RU"/>
        </a:p>
      </dgm:t>
    </dgm:pt>
    <dgm:pt modelId="{0CCDAD34-398B-4054-A14C-2D773C408D25}" type="parTrans" cxnId="{FE270B84-9F2C-444C-A1F1-11560CECBB86}">
      <dgm:prSet/>
      <dgm:spPr/>
      <dgm:t>
        <a:bodyPr/>
        <a:lstStyle/>
        <a:p>
          <a:endParaRPr lang="ru-RU"/>
        </a:p>
      </dgm:t>
    </dgm:pt>
    <dgm:pt modelId="{58C1A906-C375-4660-942B-8B4B768DDE49}" type="pres">
      <dgm:prSet presAssocID="{40166E04-A383-4556-B2B8-52A6303EEF7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351559-221D-4DB4-8A97-927AB1624D4C}" type="pres">
      <dgm:prSet presAssocID="{4DC8E71F-B21D-46DA-B58A-7734D3CC7E0E}" presName="linNode" presStyleCnt="0"/>
      <dgm:spPr/>
    </dgm:pt>
    <dgm:pt modelId="{6D8FC260-9275-43AA-AF52-A592D8BA1B7C}" type="pres">
      <dgm:prSet presAssocID="{4DC8E71F-B21D-46DA-B58A-7734D3CC7E0E}" presName="parentText" presStyleLbl="node1" presStyleIdx="0" presStyleCnt="4" custAng="16200000" custFlipVert="1" custScaleX="180315" custScaleY="262001" custLinFactX="-5182" custLinFactY="200311" custLinFactNeighborX="-100000" custLinFactNeighborY="3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C2836C-704F-4655-81B1-BB6750261A6A}" type="pres">
      <dgm:prSet presAssocID="{744190D4-E4B6-498F-B1E6-BC3C8020B611}" presName="sp" presStyleCnt="0"/>
      <dgm:spPr/>
    </dgm:pt>
    <dgm:pt modelId="{8AB15A17-DAC1-451F-8F9E-EED5518DEFE2}" type="pres">
      <dgm:prSet presAssocID="{64ECC5CC-7A52-4920-953D-A9F5704561FA}" presName="linNode" presStyleCnt="0"/>
      <dgm:spPr/>
    </dgm:pt>
    <dgm:pt modelId="{1E9A7FCE-B658-4836-8A07-A0FD2CCB86CD}" type="pres">
      <dgm:prSet presAssocID="{64ECC5CC-7A52-4920-953D-A9F5704561FA}" presName="parentText" presStyleLbl="node1" presStyleIdx="1" presStyleCnt="4" custScaleX="161793" custScaleY="314378" custLinFactY="-67348" custLinFactNeighborX="42483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156DD1-6734-4808-9FFC-01E535C2D1DF}" type="pres">
      <dgm:prSet presAssocID="{EB1018A1-B7AA-49FE-AD90-AEB45EEF5100}" presName="sp" presStyleCnt="0"/>
      <dgm:spPr/>
    </dgm:pt>
    <dgm:pt modelId="{681920AD-3CF7-4AA8-86FF-B5C78D5EF7B2}" type="pres">
      <dgm:prSet presAssocID="{07ADFFA9-3F3A-4526-8318-824B216DCE01}" presName="linNode" presStyleCnt="0"/>
      <dgm:spPr/>
    </dgm:pt>
    <dgm:pt modelId="{869DBCA5-BC3E-451A-99F2-7CDFB05CE12E}" type="pres">
      <dgm:prSet presAssocID="{07ADFFA9-3F3A-4526-8318-824B216DCE01}" presName="parentText" presStyleLbl="node1" presStyleIdx="2" presStyleCnt="4" custScaleX="162784" custScaleY="320455" custLinFactY="-20501" custLinFactNeighborX="57939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CA2EF3-71EE-46DA-92DC-388AD32F6C1E}" type="pres">
      <dgm:prSet presAssocID="{B8167D08-B532-413C-9D5C-FAC0D8D72E2D}" presName="sp" presStyleCnt="0"/>
      <dgm:spPr/>
    </dgm:pt>
    <dgm:pt modelId="{2220AC0F-41DB-46B8-ACE7-DBD99AFAC426}" type="pres">
      <dgm:prSet presAssocID="{99F87999-D793-42E8-BD16-BFC43E41103A}" presName="linNode" presStyleCnt="0"/>
      <dgm:spPr/>
    </dgm:pt>
    <dgm:pt modelId="{00F03A82-CF2A-4C09-BB38-9675138CA009}" type="pres">
      <dgm:prSet presAssocID="{99F87999-D793-42E8-BD16-BFC43E41103A}" presName="parentText" presStyleLbl="node1" presStyleIdx="3" presStyleCnt="4" custScaleX="149536" custScaleY="215682" custLinFactNeighborX="86275" custLinFactNeighborY="-940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033B36-E4F9-4063-B441-78DA5E537A6D}" type="presOf" srcId="{40166E04-A383-4556-B2B8-52A6303EEF7B}" destId="{58C1A906-C375-4660-942B-8B4B768DDE49}" srcOrd="0" destOrd="0" presId="urn:microsoft.com/office/officeart/2005/8/layout/vList5"/>
    <dgm:cxn modelId="{448C1750-4BAB-4E8C-9A80-22AEFD8CFB81}" type="presOf" srcId="{4DC8E71F-B21D-46DA-B58A-7734D3CC7E0E}" destId="{6D8FC260-9275-43AA-AF52-A592D8BA1B7C}" srcOrd="0" destOrd="0" presId="urn:microsoft.com/office/officeart/2005/8/layout/vList5"/>
    <dgm:cxn modelId="{D62F0253-799C-4A76-BA5F-B971A3D0787E}" type="presOf" srcId="{64ECC5CC-7A52-4920-953D-A9F5704561FA}" destId="{1E9A7FCE-B658-4836-8A07-A0FD2CCB86CD}" srcOrd="0" destOrd="0" presId="urn:microsoft.com/office/officeart/2005/8/layout/vList5"/>
    <dgm:cxn modelId="{2013276B-AD14-4BD1-B0D2-13AFD26E9541}" type="presOf" srcId="{99F87999-D793-42E8-BD16-BFC43E41103A}" destId="{00F03A82-CF2A-4C09-BB38-9675138CA009}" srcOrd="0" destOrd="0" presId="urn:microsoft.com/office/officeart/2005/8/layout/vList5"/>
    <dgm:cxn modelId="{68B8D7A7-9735-4D85-9C94-501A9E84FAEA}" srcId="{40166E04-A383-4556-B2B8-52A6303EEF7B}" destId="{64ECC5CC-7A52-4920-953D-A9F5704561FA}" srcOrd="1" destOrd="0" parTransId="{0CBB9FF3-AE47-4581-B512-A9D50F26B9AF}" sibTransId="{EB1018A1-B7AA-49FE-AD90-AEB45EEF5100}"/>
    <dgm:cxn modelId="{53EE9CB9-2EBC-4EA6-AD01-565F9FEBC7FA}" type="presOf" srcId="{07ADFFA9-3F3A-4526-8318-824B216DCE01}" destId="{869DBCA5-BC3E-451A-99F2-7CDFB05CE12E}" srcOrd="0" destOrd="0" presId="urn:microsoft.com/office/officeart/2005/8/layout/vList5"/>
    <dgm:cxn modelId="{EC69CB64-D5E4-4FAC-90FC-1DFE67C0108D}" srcId="{40166E04-A383-4556-B2B8-52A6303EEF7B}" destId="{07ADFFA9-3F3A-4526-8318-824B216DCE01}" srcOrd="2" destOrd="0" parTransId="{9A176C8E-C514-4D03-83E1-BDE5BC008E57}" sibTransId="{B8167D08-B532-413C-9D5C-FAC0D8D72E2D}"/>
    <dgm:cxn modelId="{FE270B84-9F2C-444C-A1F1-11560CECBB86}" srcId="{40166E04-A383-4556-B2B8-52A6303EEF7B}" destId="{99F87999-D793-42E8-BD16-BFC43E41103A}" srcOrd="3" destOrd="0" parTransId="{0CCDAD34-398B-4054-A14C-2D773C408D25}" sibTransId="{043B70F9-B34C-47A9-ADB0-25D3B0C62C6B}"/>
    <dgm:cxn modelId="{F7F1FEB9-76D0-4B33-BC07-95E1D8F194A1}" srcId="{40166E04-A383-4556-B2B8-52A6303EEF7B}" destId="{4DC8E71F-B21D-46DA-B58A-7734D3CC7E0E}" srcOrd="0" destOrd="0" parTransId="{D402F05A-FBDB-453C-B014-0D5ABC17F47F}" sibTransId="{744190D4-E4B6-498F-B1E6-BC3C8020B611}"/>
    <dgm:cxn modelId="{516C3208-1E90-4590-98F9-F5CBDB5A3525}" type="presParOf" srcId="{58C1A906-C375-4660-942B-8B4B768DDE49}" destId="{B3351559-221D-4DB4-8A97-927AB1624D4C}" srcOrd="0" destOrd="0" presId="urn:microsoft.com/office/officeart/2005/8/layout/vList5"/>
    <dgm:cxn modelId="{582261C0-2A9F-418A-9C2A-941654DA3565}" type="presParOf" srcId="{B3351559-221D-4DB4-8A97-927AB1624D4C}" destId="{6D8FC260-9275-43AA-AF52-A592D8BA1B7C}" srcOrd="0" destOrd="0" presId="urn:microsoft.com/office/officeart/2005/8/layout/vList5"/>
    <dgm:cxn modelId="{7EC60FC0-AC30-4A24-9B69-F1C50DD0138A}" type="presParOf" srcId="{58C1A906-C375-4660-942B-8B4B768DDE49}" destId="{4CC2836C-704F-4655-81B1-BB6750261A6A}" srcOrd="1" destOrd="0" presId="urn:microsoft.com/office/officeart/2005/8/layout/vList5"/>
    <dgm:cxn modelId="{4FBE637C-F859-4B54-83F7-3631225B616D}" type="presParOf" srcId="{58C1A906-C375-4660-942B-8B4B768DDE49}" destId="{8AB15A17-DAC1-451F-8F9E-EED5518DEFE2}" srcOrd="2" destOrd="0" presId="urn:microsoft.com/office/officeart/2005/8/layout/vList5"/>
    <dgm:cxn modelId="{4B75BB49-3BC4-4A13-AEFA-623DE5E346FA}" type="presParOf" srcId="{8AB15A17-DAC1-451F-8F9E-EED5518DEFE2}" destId="{1E9A7FCE-B658-4836-8A07-A0FD2CCB86CD}" srcOrd="0" destOrd="0" presId="urn:microsoft.com/office/officeart/2005/8/layout/vList5"/>
    <dgm:cxn modelId="{06F29F99-97A2-41C1-A197-1947325DEE23}" type="presParOf" srcId="{58C1A906-C375-4660-942B-8B4B768DDE49}" destId="{E9156DD1-6734-4808-9FFC-01E535C2D1DF}" srcOrd="3" destOrd="0" presId="urn:microsoft.com/office/officeart/2005/8/layout/vList5"/>
    <dgm:cxn modelId="{E2527F0F-485B-4C16-A951-946743AA8C25}" type="presParOf" srcId="{58C1A906-C375-4660-942B-8B4B768DDE49}" destId="{681920AD-3CF7-4AA8-86FF-B5C78D5EF7B2}" srcOrd="4" destOrd="0" presId="urn:microsoft.com/office/officeart/2005/8/layout/vList5"/>
    <dgm:cxn modelId="{07890FCA-1C7E-4DB9-8AD3-B44CD09AB840}" type="presParOf" srcId="{681920AD-3CF7-4AA8-86FF-B5C78D5EF7B2}" destId="{869DBCA5-BC3E-451A-99F2-7CDFB05CE12E}" srcOrd="0" destOrd="0" presId="urn:microsoft.com/office/officeart/2005/8/layout/vList5"/>
    <dgm:cxn modelId="{D2BE3DB1-07A1-41CD-9375-B470838CFCF8}" type="presParOf" srcId="{58C1A906-C375-4660-942B-8B4B768DDE49}" destId="{32CA2EF3-71EE-46DA-92DC-388AD32F6C1E}" srcOrd="5" destOrd="0" presId="urn:microsoft.com/office/officeart/2005/8/layout/vList5"/>
    <dgm:cxn modelId="{E77D7A61-B6A4-4346-B86D-E884AE1E33C5}" type="presParOf" srcId="{58C1A906-C375-4660-942B-8B4B768DDE49}" destId="{2220AC0F-41DB-46B8-ACE7-DBD99AFAC426}" srcOrd="6" destOrd="0" presId="urn:microsoft.com/office/officeart/2005/8/layout/vList5"/>
    <dgm:cxn modelId="{ECD328EC-3E09-4DC8-BCF8-1C5362C56F70}" type="presParOf" srcId="{2220AC0F-41DB-46B8-ACE7-DBD99AFAC426}" destId="{00F03A82-CF2A-4C09-BB38-9675138CA00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FC260-9275-43AA-AF52-A592D8BA1B7C}">
      <dsp:nvSpPr>
        <dsp:cNvPr id="0" name=""/>
        <dsp:cNvSpPr/>
      </dsp:nvSpPr>
      <dsp:spPr>
        <a:xfrm rot="5400000" flipV="1">
          <a:off x="-1574186" y="2556406"/>
          <a:ext cx="5040402" cy="1337581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Цели строительного контроля:</a:t>
          </a:r>
          <a:endParaRPr lang="ru-RU" sz="3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-1508891" y="2621701"/>
        <a:ext cx="4909812" cy="1206991"/>
      </dsp:txXfrm>
    </dsp:sp>
    <dsp:sp modelId="{1E9A7FCE-B658-4836-8A07-A0FD2CCB86CD}">
      <dsp:nvSpPr>
        <dsp:cNvPr id="0" name=""/>
        <dsp:cNvSpPr/>
      </dsp:nvSpPr>
      <dsp:spPr>
        <a:xfrm>
          <a:off x="2553539" y="510945"/>
          <a:ext cx="4522650" cy="1604979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применения строительных материалов, указанных в </a:t>
          </a:r>
          <a:r>
            <a:rPr lang="ru-RU" sz="24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проекте 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31888" y="589294"/>
        <a:ext cx="4365952" cy="1448281"/>
      </dsp:txXfrm>
    </dsp:sp>
    <dsp:sp modelId="{869DBCA5-BC3E-451A-99F2-7CDFB05CE12E}">
      <dsp:nvSpPr>
        <dsp:cNvPr id="0" name=""/>
        <dsp:cNvSpPr/>
      </dsp:nvSpPr>
      <dsp:spPr>
        <a:xfrm>
          <a:off x="2985586" y="2380617"/>
          <a:ext cx="4550352" cy="1636004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выполнения проекта без превышения </a:t>
          </a:r>
          <a:r>
            <a:rPr lang="ru-RU" sz="24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сметной стоимости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65449" y="2460480"/>
        <a:ext cx="4390626" cy="1476278"/>
      </dsp:txXfrm>
    </dsp:sp>
    <dsp:sp modelId="{00F03A82-CF2A-4C09-BB38-9675138CA009}">
      <dsp:nvSpPr>
        <dsp:cNvPr id="0" name=""/>
        <dsp:cNvSpPr/>
      </dsp:nvSpPr>
      <dsp:spPr>
        <a:xfrm>
          <a:off x="3592373" y="4177396"/>
          <a:ext cx="4180026" cy="1101111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высокого качества строительства.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46125" y="4231148"/>
        <a:ext cx="4072522" cy="993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1FEA0-DB4E-41A1-81A4-8498EC1B9053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D1132-149E-4225-B0F8-06BC9C0551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822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D1132-149E-4225-B0F8-06BC9C0551D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41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96497" y="0"/>
            <a:ext cx="7772400" cy="86409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№08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836712"/>
            <a:ext cx="8424936" cy="590465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авторский технический надзор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25" y="1700807"/>
            <a:ext cx="7541313" cy="447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5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sz="quarter" idx="1"/>
          </p:nvPr>
        </p:nvSpPr>
        <p:spPr>
          <a:xfrm>
            <a:off x="928688" y="4000500"/>
            <a:ext cx="7772400" cy="2143125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 2" panose="05020102010507070707" pitchFamily="18" charset="2"/>
              <a:buNone/>
            </a:pPr>
            <a:r>
              <a:rPr lang="ru-RU" altLang="ru-RU" b="1" i="1" smtClean="0">
                <a:solidFill>
                  <a:srgbClr val="0070C0"/>
                </a:solidFill>
              </a:rPr>
              <a:t>        Авторский надзор </a:t>
            </a:r>
            <a:r>
              <a:rPr lang="ru-RU" altLang="ru-RU" smtClean="0"/>
              <a:t>- </a:t>
            </a:r>
            <a:r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лица, осуществившего подготовку проектной документации, за соблюдением в процессе строительства требований проектной документации. </a:t>
            </a:r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14A79D5-D8C4-4951-8D94-12A8AAA69E36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7172" name="Picture 2" descr="C:\Users\Админ\Desktop\Avtorskij-nadzor-v-stroitelst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85750"/>
            <a:ext cx="4643438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81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sz="quarter" idx="1"/>
          </p:nvPr>
        </p:nvSpPr>
        <p:spPr>
          <a:xfrm>
            <a:off x="571500" y="857250"/>
            <a:ext cx="8143875" cy="4572000"/>
          </a:xfrm>
        </p:spPr>
        <p:txBody>
          <a:bodyPr/>
          <a:lstStyle/>
          <a:p>
            <a:pPr indent="360363" algn="just">
              <a:buFont typeface="Wingdings 2" panose="05020102010507070707" pitchFamily="18" charset="2"/>
              <a:buNone/>
              <a:defRPr/>
            </a:pPr>
            <a:r>
              <a:rPr lang="ru-RU" sz="1600" b="1" dirty="0" smtClean="0">
                <a:solidFill>
                  <a:srgbClr val="993300"/>
                </a:solidFill>
              </a:rPr>
              <a:t> </a:t>
            </a:r>
            <a:r>
              <a:rPr lang="ru-RU" sz="1800" b="1" dirty="0" smtClean="0">
                <a:solidFill>
                  <a:srgbClr val="993300"/>
                </a:solidFill>
              </a:rPr>
              <a:t>Авторский надзор разработчиков проектов осуществляется: </a:t>
            </a:r>
          </a:p>
          <a:p>
            <a:pPr indent="360363" algn="just">
              <a:buFont typeface="Wingdings 2" panose="05020102010507070707" pitchFamily="18" charset="2"/>
              <a:buNone/>
              <a:defRPr/>
            </a:pPr>
            <a:r>
              <a:rPr lang="ru-RU" sz="1600" b="1" dirty="0" smtClean="0"/>
              <a:t>а) за строительством предприятий, зданий и сооружений, проектами которых предусмотрено применение сложных строительных решений, сложных технологических процессов, новых машин и оборудования по решению инстанции, утвердившей проект (рабочий проект);</a:t>
            </a:r>
          </a:p>
          <a:p>
            <a:pPr indent="360363" algn="just">
              <a:buFont typeface="Wingdings 2" panose="05020102010507070707" pitchFamily="18" charset="2"/>
              <a:buNone/>
              <a:defRPr/>
            </a:pPr>
            <a:r>
              <a:rPr lang="ru-RU" sz="1600" b="1" dirty="0" smtClean="0"/>
              <a:t>б) за строительством объектов Государственного значения, проекты которых утверждены Правительством Республики Казахстан – по решению министерств и ведомств, представивших проекты (рабочие проекты) на утверждение;</a:t>
            </a:r>
          </a:p>
          <a:p>
            <a:pPr indent="360363" algn="just">
              <a:buFont typeface="Wingdings 2" panose="05020102010507070707" pitchFamily="18" charset="2"/>
              <a:buNone/>
              <a:defRPr/>
            </a:pPr>
            <a:r>
              <a:rPr lang="ru-RU" sz="1600" b="1" dirty="0" smtClean="0"/>
              <a:t>в) за строительством жилых домов, объектов коммунального хозяйства, культурно-бытового назначения и других гражданских зданий и сооружений;</a:t>
            </a:r>
          </a:p>
          <a:p>
            <a:pPr indent="360363" algn="just">
              <a:buFont typeface="Wingdings 2" panose="05020102010507070707" pitchFamily="18" charset="2"/>
              <a:buNone/>
              <a:defRPr/>
            </a:pPr>
            <a:r>
              <a:rPr lang="ru-RU" sz="1600" b="1" dirty="0" smtClean="0"/>
              <a:t>г) за строительством экспериментальных объектов, предусмотренных в направлениях экономического и социального развития Республики Казахстан независимо от их базисной сметной стоимости; </a:t>
            </a:r>
          </a:p>
          <a:p>
            <a:pPr indent="360363" algn="just">
              <a:buFont typeface="Wingdings 2" panose="05020102010507070707" pitchFamily="18" charset="2"/>
              <a:buNone/>
              <a:defRPr/>
            </a:pPr>
            <a:r>
              <a:rPr lang="ru-RU" sz="1600" b="1" dirty="0" smtClean="0"/>
              <a:t>д) за комплексным капитальным ремонтом жилых домов и объектов культурно-бытового назначения независимо от их базисной сметной стоимости.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F7546AC-8778-4048-89B5-243AE74FA4C0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72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sz="quarter" idx="1"/>
          </p:nvPr>
        </p:nvSpPr>
        <p:spPr>
          <a:xfrm>
            <a:off x="428625" y="642938"/>
            <a:ext cx="8215313" cy="4572000"/>
          </a:xfrm>
        </p:spPr>
        <p:txBody>
          <a:bodyPr>
            <a:normAutofit lnSpcReduction="10000"/>
          </a:bodyPr>
          <a:lstStyle/>
          <a:p>
            <a:pPr indent="360363" algn="just">
              <a:buFont typeface="Wingdings 2" panose="05020102010507070707" pitchFamily="18" charset="2"/>
              <a:buNone/>
            </a:pPr>
            <a:r>
              <a:rPr lang="ru-RU" altLang="ru-RU" sz="1600" b="1" smtClean="0">
                <a:solidFill>
                  <a:srgbClr val="FF3300"/>
                </a:solidFill>
              </a:rPr>
              <a:t>ОСНОВНЫЕ ДОКУМЕНТЫ ПРИ ОСУЩЕСТВЛЕНИИ АВТОРСКОГО НАДЗОРА</a:t>
            </a:r>
            <a:endParaRPr lang="ru-RU" altLang="ru-RU" sz="1600" b="1" smtClean="0"/>
          </a:p>
          <a:p>
            <a:pPr indent="360363" algn="just"/>
            <a:r>
              <a:rPr lang="ru-RU" altLang="ru-RU" sz="1500" b="1" smtClean="0"/>
              <a:t>Сводная смета на строительство в части размера затрат на осуществление авторского надзора.</a:t>
            </a:r>
          </a:p>
          <a:p>
            <a:pPr indent="360363" algn="just"/>
            <a:r>
              <a:rPr lang="ru-RU" altLang="ru-RU" sz="1500" b="1" smtClean="0"/>
              <a:t>Договорная документация на проведение авторского надзора между заказчиком и разработчиком проекта.</a:t>
            </a:r>
          </a:p>
          <a:p>
            <a:pPr indent="360363" algn="just"/>
            <a:r>
              <a:rPr lang="ru-RU" altLang="ru-RU" sz="1500" b="1" smtClean="0"/>
              <a:t>Журнал авторского надзора.</a:t>
            </a:r>
          </a:p>
          <a:p>
            <a:pPr indent="360363" algn="just"/>
            <a:r>
              <a:rPr lang="ru-RU" altLang="ru-RU" sz="1500" b="1" smtClean="0"/>
              <a:t>Приказ (решение) об утверждении проектно-сметной документации.</a:t>
            </a:r>
          </a:p>
          <a:p>
            <a:pPr indent="360363" algn="just"/>
            <a:r>
              <a:rPr lang="ru-RU" altLang="ru-RU" sz="1500" b="1" smtClean="0"/>
              <a:t>Экспертное заключение по рабочему проекту, выполненное в соответствии с порядком экспертизы и утверждения проектно-сметной документации.</a:t>
            </a:r>
          </a:p>
          <a:p>
            <a:pPr indent="360363" algn="just"/>
            <a:r>
              <a:rPr lang="ru-RU" altLang="ru-RU" sz="1500" b="1" smtClean="0"/>
              <a:t>Разрешение органов Государственного архитектурно-строительного надзора.</a:t>
            </a:r>
          </a:p>
          <a:p>
            <a:pPr indent="360363" algn="just"/>
            <a:r>
              <a:rPr lang="ru-RU" altLang="ru-RU" sz="1500" b="1" smtClean="0"/>
              <a:t>Приказ руководителя генеральной подрядной строительной, монтажной организации о назначении ответственного лица (мастера, прораба, начальника строительного участка) за производство работ на строительстве предприятия, здания, сооружения или их ремонта.</a:t>
            </a:r>
          </a:p>
          <a:p>
            <a:pPr indent="360363" algn="just"/>
            <a:r>
              <a:rPr lang="ru-RU" altLang="ru-RU" sz="1500" b="1" smtClean="0"/>
              <a:t>Подписка ответственного лица за проведение строительно-монтажных работ перед органами Государственного архитектурно-строительного надзора.</a:t>
            </a:r>
          </a:p>
          <a:p>
            <a:pPr indent="360363" algn="just"/>
            <a:r>
              <a:rPr lang="ru-RU" altLang="ru-RU" sz="1500" b="1" smtClean="0"/>
              <a:t>Акт об отводе границ земельного участка в натуре.</a:t>
            </a:r>
          </a:p>
          <a:p>
            <a:pPr indent="360363" algn="just"/>
            <a:r>
              <a:rPr lang="ru-RU" altLang="ru-RU" sz="1500" b="1" smtClean="0"/>
              <a:t>Акт на право владения и пользования земельным участком посадки здания, сооружения.</a:t>
            </a:r>
          </a:p>
          <a:p>
            <a:pPr indent="360363" algn="just"/>
            <a:r>
              <a:rPr lang="ru-RU" altLang="ru-RU" sz="1500" b="1" smtClean="0"/>
              <a:t>Акт проверки геодезической разбивки основных осей здания и сооружения.</a:t>
            </a:r>
            <a:endParaRPr lang="ru-RU" altLang="ru-RU" sz="1500" b="1" smtClean="0">
              <a:solidFill>
                <a:schemeClr val="accent2"/>
              </a:solidFill>
            </a:endParaRPr>
          </a:p>
          <a:p>
            <a:pPr indent="360363" algn="just"/>
            <a:endParaRPr lang="ru-RU" altLang="ru-RU" sz="1400" b="1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DCAF8EE-5813-49F8-9CEC-BD16A0F0DD46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15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sz="quarter" idx="1"/>
          </p:nvPr>
        </p:nvSpPr>
        <p:spPr>
          <a:xfrm>
            <a:off x="571500" y="285750"/>
            <a:ext cx="8143875" cy="4572000"/>
          </a:xfrm>
        </p:spPr>
        <p:txBody>
          <a:bodyPr>
            <a:normAutofit fontScale="92500"/>
          </a:bodyPr>
          <a:lstStyle/>
          <a:p>
            <a:pPr indent="355600" algn="ctr">
              <a:buFont typeface="Wingdings 2" panose="05020102010507070707" pitchFamily="18" charset="2"/>
              <a:buNone/>
            </a:pPr>
            <a:r>
              <a:rPr lang="ru-RU" altLang="ru-RU" sz="1500" b="1" smtClean="0">
                <a:solidFill>
                  <a:srgbClr val="FF3300"/>
                </a:solidFill>
              </a:rPr>
              <a:t>ОБЯЗАННОСТИ РАЗРАБОТЧИКА ПРОЕКТОВ,</a:t>
            </a:r>
            <a:r>
              <a:rPr lang="en-US" altLang="ru-RU" sz="1500" b="1" smtClean="0">
                <a:solidFill>
                  <a:srgbClr val="FF3300"/>
                </a:solidFill>
              </a:rPr>
              <a:t> </a:t>
            </a:r>
            <a:r>
              <a:rPr lang="ru-RU" altLang="ru-RU" sz="1500" b="1" smtClean="0">
                <a:solidFill>
                  <a:srgbClr val="FF3300"/>
                </a:solidFill>
              </a:rPr>
              <a:t>ОСУЩЕСТВЛЯЮЩЕГО АВТОРСКИЙ НАДЗОР</a:t>
            </a:r>
            <a:r>
              <a:rPr lang="ru-RU" altLang="ru-RU" sz="1500" smtClean="0">
                <a:solidFill>
                  <a:srgbClr val="FF3300"/>
                </a:solidFill>
              </a:rPr>
              <a:t> </a:t>
            </a:r>
          </a:p>
          <a:p>
            <a:pPr indent="355600" algn="just"/>
            <a:r>
              <a:rPr lang="ru-RU" altLang="ru-RU" sz="1500" b="1" smtClean="0"/>
              <a:t>    Разработчик проекта подготавливает и представляет заказчику на подпись договорную документацию на осуществление авторского надзора.</a:t>
            </a:r>
          </a:p>
          <a:p>
            <a:pPr indent="355600" algn="just"/>
            <a:r>
              <a:rPr lang="ru-RU" altLang="ru-RU" sz="1500" b="1" smtClean="0"/>
              <a:t>     Подготавливает два экземпляра журнала авторского надзора.</a:t>
            </a:r>
          </a:p>
          <a:p>
            <a:pPr indent="355600" algn="just"/>
            <a:r>
              <a:rPr lang="ru-RU" altLang="ru-RU" sz="1500" b="1" smtClean="0"/>
              <a:t>     Работникам, на которых возложено осуществление авторского надзора, выдается утвержденное руководителем организации разработчика проекта задание на период их пребывания на строительстве предприятия, здания, сооружения или их ремонта. </a:t>
            </a:r>
          </a:p>
          <a:p>
            <a:pPr indent="355600" algn="just"/>
            <a:r>
              <a:rPr lang="ru-RU" altLang="ru-RU" sz="1500" b="1" smtClean="0"/>
              <a:t>     Представитель авторского надзора обязан вносить дополнения и изменения в проектно-сметную документацию, фиксировать в журнале авторского надзора все отступления от проектно-сметной документации и нарушения строительных норм и правил и технических условий, а также сроки их устранения, проверять соответствие паспортов (сертификатов) и другой технической документации на конструкции, детали, строительные материалы и оборудование стандартам, техническим условиям и проектной документации.</a:t>
            </a:r>
          </a:p>
          <a:p>
            <a:pPr indent="355600" algn="just"/>
            <a:r>
              <a:rPr lang="ru-RU" altLang="ru-RU" sz="1500" b="1" smtClean="0"/>
              <a:t>     Все указания, записанные в журнале авторского надзора представителями разработчика проекта, обязательны для исполнения. В случае несвоевременного или некачественного выполнения указаний по устранению дефектов представитель авторского надзора вносит повторную запись о необходимости устранения дефектов, сообщая об этом в письменной форме заказчику и руководителю генподрядной строительно-монтажной организации, а при необходимости и контролирующим органам для принятия мер.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293E499-1CE2-4B1E-B86F-8EEE845C0228}" type="slidenum">
              <a:rPr lang="ru-RU" altLang="ru-RU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ru-RU" altLang="ru-RU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10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404664"/>
            <a:ext cx="3096343" cy="4176464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Технический надзор</a:t>
            </a:r>
            <a:r>
              <a:rPr lang="ru-RU" sz="2800" b="1" dirty="0"/>
              <a:t> - комплекс экспертно-проверочных мероприятий, осуществляемых с целью обеспечения точного </a:t>
            </a:r>
            <a:r>
              <a:rPr lang="ru-RU" sz="2800" b="1" dirty="0" smtClean="0"/>
              <a:t>соблюдения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4725144"/>
            <a:ext cx="7704856" cy="165618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определяемых проектом стоимости, сроков, объемов и качества производимых работ и строительных материалов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92696"/>
            <a:ext cx="4104457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5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66733610"/>
              </p:ext>
            </p:extLst>
          </p:nvPr>
        </p:nvGraphicFramePr>
        <p:xfrm>
          <a:off x="722313" y="476672"/>
          <a:ext cx="777240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30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2420888"/>
            <a:ext cx="3744415" cy="4032448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cap="none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договора строительного подряда, без согласования с подрядчиком.</a:t>
            </a:r>
            <a:br>
              <a:rPr lang="ru-RU" sz="3200" b="1" cap="none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cap="none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260648"/>
            <a:ext cx="8280920" cy="2160240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может привлекать к осуществлению контроля и надзора стороннюю инженерную организацию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542032"/>
            <a:ext cx="4691389" cy="398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5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346105"/>
            <a:ext cx="8208912" cy="611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80"/>
              </a:spcBef>
              <a:defRPr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Лицо, осуществляющее строительство, при выполнении производственного контроля за качеством строительства должно выполнять следующие действия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СНиП 12-01-2004 «Организация строительства»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48640" lvl="1">
              <a:spcBef>
                <a:spcPts val="370"/>
              </a:spcBef>
              <a:buFont typeface="Wingdings 2"/>
              <a:buChar char=""/>
              <a:defRPr/>
            </a:pPr>
            <a:r>
              <a:rPr lang="ru-RU" sz="2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контроль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документации,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предоставленной заказчиком;</a:t>
            </a:r>
          </a:p>
          <a:p>
            <a:pPr marL="548640" lvl="1">
              <a:spcBef>
                <a:spcPts val="370"/>
              </a:spcBef>
              <a:buFont typeface="Wingdings 2"/>
              <a:buChar char=""/>
              <a:defRPr/>
            </a:pPr>
            <a:r>
              <a:rPr lang="ru-RU" sz="2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приемку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вынесенной в натуру геодезической разбивочной основы;</a:t>
            </a:r>
          </a:p>
          <a:p>
            <a:pPr marL="548640" lvl="1">
              <a:spcBef>
                <a:spcPts val="370"/>
              </a:spcBef>
              <a:buFont typeface="Wingdings 2"/>
              <a:buChar char=""/>
              <a:defRPr/>
            </a:pPr>
            <a:r>
              <a:rPr lang="ru-RU" sz="2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применяемых материалов, изделий;</a:t>
            </a:r>
          </a:p>
          <a:p>
            <a:pPr marL="548640" lvl="1">
              <a:spcBef>
                <a:spcPts val="370"/>
              </a:spcBef>
              <a:buFont typeface="Wingdings 2"/>
              <a:buChar char=""/>
              <a:defRPr/>
            </a:pPr>
            <a:r>
              <a:rPr lang="ru-RU" sz="2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в процессе выполнения и по завершении операций;</a:t>
            </a:r>
          </a:p>
          <a:p>
            <a:pPr marL="548640" lvl="1">
              <a:spcBef>
                <a:spcPts val="370"/>
              </a:spcBef>
              <a:buFont typeface="Wingdings 2"/>
              <a:buChar char=""/>
              <a:defRPr/>
            </a:pPr>
            <a:r>
              <a:rPr lang="ru-RU" sz="2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оценку соответствия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выполненных работ, результаты которых становятся недоступными для контроля после начала выполнения последующих работ.</a:t>
            </a:r>
          </a:p>
        </p:txBody>
      </p:sp>
    </p:spTree>
    <p:extLst>
      <p:ext uri="{BB962C8B-B14F-4D97-AF65-F5344CB8AC3E}">
        <p14:creationId xmlns:p14="http://schemas.microsoft.com/office/powerpoint/2010/main" val="143313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53" y="1758300"/>
            <a:ext cx="8611519" cy="47236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3528" y="18864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приемочного контроля качества оформляются исполнительной документацией, содержащей фактические данные о качестве, а также актами приемки по принятой в нормативных документах форме. 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60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2952328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  ЗА   ВНИМАНИЕ</a:t>
            </a:r>
            <a:endParaRPr lang="ru-RU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36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156</TotalTime>
  <Words>660</Words>
  <Application>Microsoft Office PowerPoint</Application>
  <PresentationFormat>Экран (4:3)</PresentationFormat>
  <Paragraphs>64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 2</vt:lpstr>
      <vt:lpstr>Тема Office</vt:lpstr>
      <vt:lpstr>Лекция №08</vt:lpstr>
      <vt:lpstr>Презентация PowerPoint</vt:lpstr>
      <vt:lpstr>Презентация PowerPoint</vt:lpstr>
      <vt:lpstr>Презентация PowerPoint</vt:lpstr>
      <vt:lpstr>Презентация PowerPoint</vt:lpstr>
      <vt:lpstr> Технический надзор - комплекс экспертно-проверочных мероприятий, осуществляемых с целью обеспечения точного соблюдения </vt:lpstr>
      <vt:lpstr>Презентация PowerPoint</vt:lpstr>
      <vt:lpstr>на основе договора строительного подряда, без согласования с подрядчиком. </vt:lpstr>
      <vt:lpstr>Презентация PowerPoint</vt:lpstr>
      <vt:lpstr>Презентация PowerPoint</vt:lpstr>
      <vt:lpstr>СПАСИБО   ЗА  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Технический надзор - комплекс экспертно-проверочных мероприятий, осуществляемых с целью обеспечения точного соблюдения </dc:title>
  <dc:creator>Lenova</dc:creator>
  <cp:lastModifiedBy>RePack by Diakov</cp:lastModifiedBy>
  <cp:revision>15</cp:revision>
  <dcterms:created xsi:type="dcterms:W3CDTF">2016-10-19T16:41:58Z</dcterms:created>
  <dcterms:modified xsi:type="dcterms:W3CDTF">2021-01-17T08:24:27Z</dcterms:modified>
</cp:coreProperties>
</file>